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0" r:id="rId3"/>
    <p:sldId id="257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0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7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56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0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8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88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7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72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39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9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464DF-8343-4518-BE9D-9436623F59C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C31FB-D083-4D0D-8DEF-A50DF8B11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0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/>
          <p:cNvSpPr/>
          <p:nvPr/>
        </p:nvSpPr>
        <p:spPr>
          <a:xfrm>
            <a:off x="685800" y="609600"/>
            <a:ext cx="1752600" cy="15621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4724400" y="3429000"/>
            <a:ext cx="3505200" cy="2590800"/>
          </a:xfrm>
          <a:prstGeom prst="cub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91000" y="457200"/>
            <a:ext cx="2819400" cy="17526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90600" y="4038600"/>
            <a:ext cx="2971800" cy="1295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3400" y="2590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ত্রিভুজ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23622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/>
              <a:t>চর্তুভুজ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57150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/>
              <a:t>উপবৃত্ত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5181600" y="61722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/>
              <a:t>ঘনবস্তু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84972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rea_Ex6_G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52400"/>
            <a:ext cx="2895600" cy="350520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4800" y="304800"/>
                <a:ext cx="6075189" cy="916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brk m:alnAt="24"/>
                          </m:r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b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sup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𝑦</m:t>
                                </m:r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+</m:t>
                                </m:r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1</m:t>
                                </m:r>
                              </m:e>
                            </m:d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−(</m:t>
                            </m:r>
                            <m:f>
                              <m:fPr>
                                <m:ctrlP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</m:d>
                      </m:e>
                    </m:nary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dy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"/>
                <a:ext cx="6075189" cy="916469"/>
              </a:xfrm>
              <a:prstGeom prst="rect">
                <a:avLst/>
              </a:prstGeom>
              <a:blipFill rotWithShape="1">
                <a:blip r:embed="rId3"/>
                <a:stretch>
                  <a:fillRect l="-3009" r="-2006" b="-1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04800" y="1447800"/>
                <a:ext cx="5116529" cy="9164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brk m:alnAt="24"/>
                          </m:rP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b>
                      <m: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sup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</m:d>
                      </m:e>
                    </m:nary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dy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447800"/>
                <a:ext cx="5116529" cy="916469"/>
              </a:xfrm>
              <a:prstGeom prst="rect">
                <a:avLst/>
              </a:prstGeom>
              <a:blipFill rotWithShape="1">
                <a:blip r:embed="rId4"/>
                <a:stretch>
                  <a:fillRect l="-3576" r="-2622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76200" y="2590800"/>
            <a:ext cx="5284169" cy="1636931"/>
            <a:chOff x="76200" y="2590800"/>
            <a:chExt cx="5284169" cy="16369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76200" y="2895600"/>
                  <a:ext cx="5105400" cy="11480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=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6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</m:d>
                      </m:oMath>
                    </m:oMathPara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0" y="2895600"/>
                  <a:ext cx="5105400" cy="11480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4876800" y="2590800"/>
              <a:ext cx="4187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4</a:t>
              </a:r>
              <a:endParaRPr lang="en-US" sz="3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800600" y="3581400"/>
              <a:ext cx="5597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-2</a:t>
              </a:r>
              <a:endParaRPr lang="en-US" sz="36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04800" y="4343400"/>
            <a:ext cx="1039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mbria Math" pitchFamily="18" charset="0"/>
                <a:ea typeface="Cambria Math" pitchFamily="18" charset="0"/>
                <a:cs typeface="NikoshBAN" pitchFamily="2" charset="0"/>
              </a:rPr>
              <a:t>=18</a:t>
            </a:r>
            <a:endParaRPr lang="en-US" sz="3600" dirty="0">
              <a:latin typeface="Cambria Math" pitchFamily="18" charset="0"/>
              <a:ea typeface="Cambria Math" pitchFamily="18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9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1895" y="990600"/>
            <a:ext cx="23407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দলীয় কাজঃ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8600" y="2444262"/>
                <a:ext cx="8109336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bn-BD" sz="3200" b="0" i="1" smtClean="0">
                              <a:latin typeface="Cambria Math"/>
                              <a:cs typeface="NikoshBAN" pitchFamily="2" charset="0"/>
                            </a:rPr>
                            <m:t>ক</m:t>
                          </m:r>
                          <m:r>
                            <a:rPr lang="bn-BD" sz="3200" b="0" i="1" smtClean="0">
                              <a:latin typeface="Cambria Math"/>
                              <a:cs typeface="NikoshBAN" pitchFamily="2" charset="0"/>
                            </a:rPr>
                            <m:t>−</m:t>
                          </m:r>
                          <m:r>
                            <a:rPr lang="bn-BD" sz="3200" b="0" i="1" smtClean="0">
                              <a:latin typeface="Cambria Math"/>
                              <a:cs typeface="NikoshBAN" pitchFamily="2" charset="0"/>
                            </a:rPr>
                            <m:t>দলঃ</m:t>
                          </m:r>
                          <m:r>
                            <a:rPr lang="bn-BD" sz="3200" b="0" i="1" smtClean="0">
                              <a:latin typeface="Cambria Math"/>
                              <a:cs typeface="NikoshBAN" pitchFamily="2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/>
                              <a:cs typeface="NikoshBAN" pitchFamily="2" charset="0"/>
                            </a:rPr>
                            <m:t>𝑦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  <a:cs typeface="NikoshBAN" pitchFamily="2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  <a:cs typeface="NikoshBAN" pitchFamily="2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  <a:cs typeface="NikoshBAN" pitchFamily="2" charset="0"/>
                        </a:rPr>
                        <m:t>−</m:t>
                      </m:r>
                      <m:r>
                        <a:rPr lang="en-US" sz="3200" b="0" i="1" smtClean="0">
                          <a:latin typeface="Cambria Math"/>
                          <a:cs typeface="NikoshBAN" pitchFamily="2" charset="0"/>
                        </a:rPr>
                        <m:t>10</m:t>
                      </m:r>
                      <m:r>
                        <a:rPr lang="en-US" sz="3200" b="0" i="1" smtClean="0">
                          <a:latin typeface="Cambria Math"/>
                          <a:cs typeface="NikoshBAN" pitchFamily="2" charset="0"/>
                        </a:rPr>
                        <m:t> </m:t>
                      </m:r>
                      <m:r>
                        <a:rPr lang="bn-BD" sz="3200" b="0" i="1" smtClean="0">
                          <a:latin typeface="Cambria Math"/>
                          <a:cs typeface="NikoshBAN" pitchFamily="2" charset="0"/>
                        </a:rPr>
                        <m:t>এবং</m:t>
                      </m:r>
                      <m:r>
                        <a:rPr lang="bn-BD" sz="3200" b="0" i="1" smtClean="0">
                          <a:latin typeface="Cambria Math"/>
                          <a:cs typeface="NikoshBAN" pitchFamily="2" charset="0"/>
                        </a:rPr>
                        <m:t> </m:t>
                      </m:r>
                      <m:sSup>
                        <m:sSupPr>
                          <m:ctrlPr>
                            <a:rPr lang="bn-BD" sz="3200" b="0" i="1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  <a:cs typeface="NikoshBAN" pitchFamily="2" charset="0"/>
                            </a:rPr>
                            <m:t>𝑥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  <a:cs typeface="NikoshBAN" pitchFamily="2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  <a:cs typeface="NikoshBAN" pitchFamily="2" charset="0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  <a:cs typeface="NikoshBAN" pitchFamily="2" charset="0"/>
                        </a:rPr>
                        <m:t>−</m:t>
                      </m:r>
                      <m:r>
                        <a:rPr lang="en-US" sz="3200" b="0" i="1" smtClean="0">
                          <a:latin typeface="Cambria Math"/>
                          <a:cs typeface="NikoshBAN" pitchFamily="2" charset="0"/>
                        </a:rPr>
                        <m:t>2</m:t>
                      </m:r>
                      <m:r>
                        <a:rPr lang="bn-BD" sz="3200" b="0" i="1" smtClean="0">
                          <a:latin typeface="Cambria Math"/>
                          <a:cs typeface="NikoshBAN" pitchFamily="2" charset="0"/>
                        </a:rPr>
                        <m:t> </m:t>
                      </m:r>
                      <m:r>
                        <a:rPr lang="bn-BD" sz="3200" b="0" i="1" smtClean="0">
                          <a:latin typeface="Cambria Math"/>
                          <a:cs typeface="NikoshBAN" pitchFamily="2" charset="0"/>
                        </a:rPr>
                        <m:t>ফাংশন</m:t>
                      </m:r>
                      <m:r>
                        <a:rPr lang="bn-BD" sz="3200" b="0" i="1" smtClean="0">
                          <a:latin typeface="Cambria Math"/>
                          <a:cs typeface="NikoshBAN" pitchFamily="2" charset="0"/>
                        </a:rPr>
                        <m:t> </m:t>
                      </m:r>
                      <m:r>
                        <a:rPr lang="bn-BD" sz="3200" b="0" i="1" smtClean="0">
                          <a:latin typeface="Cambria Math"/>
                          <a:cs typeface="NikoshBAN" pitchFamily="2" charset="0"/>
                        </a:rPr>
                        <m:t>দ্বারা</m:t>
                      </m:r>
                    </m:oMath>
                  </m:oMathPara>
                </a14:m>
                <a:endParaRPr lang="bn-BD" sz="3200" b="0" i="1" dirty="0" smtClean="0">
                  <a:latin typeface="Cambria Math"/>
                  <a:cs typeface="NikoshBAN" pitchFamily="2" charset="0"/>
                </a:endParaRPr>
              </a:p>
              <a:p>
                <a14:m>
                  <m:oMath xmlns:m="http://schemas.openxmlformats.org/officeDocument/2006/math"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আবদ্ধ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ক্ষেত্রটি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চিহ্নিত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কর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এবং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আবদ্ধ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ক্ষেত্রটির</m:t>
                    </m:r>
                    <m:r>
                      <a:rPr lang="bn-BD" sz="32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 b="0" i="1" smtClean="0">
                        <a:latin typeface="Cambria Math"/>
                        <a:cs typeface="NikoshBAN" pitchFamily="2" charset="0"/>
                      </a:rPr>
                      <m:t>𝑥</m:t>
                    </m:r>
                    <m:r>
                      <a:rPr lang="en-US" sz="32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bn-BD" sz="3200" dirty="0" smtClean="0">
                    <a:latin typeface="NikoshBAN" pitchFamily="2" charset="0"/>
                    <a:cs typeface="NikoshBAN" pitchFamily="2" charset="0"/>
                  </a:rPr>
                  <a:t>এবং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y </a:t>
                </a:r>
                <a:r>
                  <a:rPr lang="bn-BD" sz="3200" dirty="0" smtClean="0">
                    <a:latin typeface="NikoshBAN" pitchFamily="2" charset="0"/>
                    <a:cs typeface="NikoshBAN" pitchFamily="2" charset="0"/>
                  </a:rPr>
                  <a:t>সীমা </a:t>
                </a:r>
              </a:p>
              <a:p>
                <a:r>
                  <a:rPr lang="bn-BD" sz="3200" dirty="0" smtClean="0">
                    <a:latin typeface="NikoshBAN" pitchFamily="2" charset="0"/>
                    <a:cs typeface="NikoshBAN" pitchFamily="2" charset="0"/>
                  </a:rPr>
                  <a:t>নির্ণয় কর।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444262"/>
                <a:ext cx="8109336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1955" b="-12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28600" y="4258270"/>
                <a:ext cx="883920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bn-BD" sz="3200" b="0" i="1" smtClean="0">
                              <a:latin typeface="Cambria Math"/>
                              <a:cs typeface="NikoshBAN" pitchFamily="2" charset="0"/>
                            </a:rPr>
                            <m:t>খ</m:t>
                          </m:r>
                          <m:r>
                            <a:rPr lang="bn-BD" sz="3200" i="1">
                              <a:latin typeface="Cambria Math"/>
                              <a:cs typeface="NikoshBAN" pitchFamily="2" charset="0"/>
                            </a:rPr>
                            <m:t>−</m:t>
                          </m:r>
                          <m:r>
                            <a:rPr lang="bn-BD" sz="3200" i="1">
                              <a:latin typeface="Cambria Math"/>
                              <a:cs typeface="NikoshBAN" pitchFamily="2" charset="0"/>
                            </a:rPr>
                            <m:t>দলঃ</m:t>
                          </m:r>
                          <m:r>
                            <a:rPr lang="bn-BD" sz="3200" i="1">
                              <a:latin typeface="Cambria Math"/>
                              <a:cs typeface="NikoshBAN" pitchFamily="2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/>
                              <a:cs typeface="NikoshBAN" pitchFamily="2" charset="0"/>
                            </a:rPr>
                            <m:t>𝑦</m:t>
                          </m:r>
                        </m:e>
                        <m:sup>
                          <m:r>
                            <a:rPr lang="en-US" sz="3200" i="1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3200" i="1">
                          <a:latin typeface="Cambria Math"/>
                          <a:cs typeface="NikoshBAN" pitchFamily="2" charset="0"/>
                        </a:rPr>
                        <m:t>=</m:t>
                      </m:r>
                      <m:r>
                        <a:rPr lang="en-US" sz="3200" i="1">
                          <a:latin typeface="Cambria Math"/>
                          <a:cs typeface="NikoshBAN" pitchFamily="2" charset="0"/>
                        </a:rPr>
                        <m:t>𝑥</m:t>
                      </m:r>
                      <m:r>
                        <a:rPr lang="bn-BD" sz="3200" b="0" i="1" smtClean="0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3200" i="1">
                          <a:latin typeface="Cambria Math"/>
                          <a:cs typeface="NikoshBAN" pitchFamily="2" charset="0"/>
                        </a:rPr>
                        <m:t>10</m:t>
                      </m:r>
                      <m:r>
                        <a:rPr lang="en-US" sz="3200" i="1">
                          <a:latin typeface="Cambria Math"/>
                          <a:cs typeface="NikoshBAN" pitchFamily="2" charset="0"/>
                        </a:rPr>
                        <m:t> </m:t>
                      </m:r>
                      <m:r>
                        <a:rPr lang="bn-BD" sz="3200" i="1">
                          <a:latin typeface="Cambria Math"/>
                          <a:cs typeface="NikoshBAN" pitchFamily="2" charset="0"/>
                        </a:rPr>
                        <m:t>এবং</m:t>
                      </m:r>
                      <m:r>
                        <a:rPr lang="bn-BD" sz="3200" i="1">
                          <a:latin typeface="Cambria Math"/>
                          <a:cs typeface="NikoshBAN" pitchFamily="2" charset="0"/>
                        </a:rPr>
                        <m:t> </m:t>
                      </m:r>
                      <m:sSup>
                        <m:sSupPr>
                          <m:ctrlPr>
                            <a:rPr lang="bn-BD" sz="3200" i="1" dirty="0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200" b="0" i="1" dirty="0" smtClean="0">
                              <a:latin typeface="Cambria Math"/>
                              <a:cs typeface="NikoshBAN" pitchFamily="2" charset="0"/>
                            </a:rPr>
                            <m:t>𝑥</m:t>
                          </m:r>
                        </m:e>
                        <m:sup>
                          <m:r>
                            <a:rPr lang="en-US" sz="3200" b="0" i="1" dirty="0" smtClean="0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dirty="0" smtClean="0">
                          <a:latin typeface="Cambria Math"/>
                          <a:cs typeface="NikoshBAN" pitchFamily="2" charset="0"/>
                        </a:rPr>
                        <m:t>=</m:t>
                      </m:r>
                      <m:r>
                        <a:rPr lang="en-US" sz="3200" b="0" i="1" dirty="0" smtClean="0">
                          <a:latin typeface="Cambria Math"/>
                          <a:cs typeface="NikoshBAN" pitchFamily="2" charset="0"/>
                        </a:rPr>
                        <m:t>𝑦</m:t>
                      </m:r>
                      <m:r>
                        <a:rPr lang="en-US" sz="3200" b="0" i="1" dirty="0" smtClean="0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3200" b="0" i="1" dirty="0" smtClean="0">
                          <a:latin typeface="Cambria Math"/>
                          <a:cs typeface="NikoshBAN" pitchFamily="2" charset="0"/>
                        </a:rPr>
                        <m:t>2</m:t>
                      </m:r>
                      <m:r>
                        <a:rPr lang="bn-BD" sz="3200" i="1">
                          <a:latin typeface="Cambria Math"/>
                          <a:cs typeface="NikoshBAN" pitchFamily="2" charset="0"/>
                        </a:rPr>
                        <m:t>ফাংশন</m:t>
                      </m:r>
                      <m:r>
                        <a:rPr lang="bn-BD" sz="3200" i="1">
                          <a:latin typeface="Cambria Math"/>
                          <a:cs typeface="NikoshBAN" pitchFamily="2" charset="0"/>
                        </a:rPr>
                        <m:t> </m:t>
                      </m:r>
                      <m:r>
                        <a:rPr lang="bn-BD" sz="3200" i="1">
                          <a:latin typeface="Cambria Math"/>
                          <a:cs typeface="NikoshBAN" pitchFamily="2" charset="0"/>
                        </a:rPr>
                        <m:t>দ্বারা</m:t>
                      </m:r>
                    </m:oMath>
                  </m:oMathPara>
                </a14:m>
                <a:endParaRPr lang="bn-BD" sz="3200" i="1" dirty="0" smtClean="0">
                  <a:latin typeface="Cambria Math"/>
                  <a:cs typeface="NikoshBAN" pitchFamily="2" charset="0"/>
                </a:endParaRPr>
              </a:p>
              <a:p>
                <a14:m>
                  <m:oMath xmlns:m="http://schemas.openxmlformats.org/officeDocument/2006/math">
                    <m:r>
                      <a:rPr lang="bn-BD" sz="320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আবদ্ধ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ক্ষেত্রটি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চিহ্নিত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কর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এবং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আবদ্ধ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ক্ষেত্রটির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𝑥</m:t>
                    </m:r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bn-BD" sz="3200" dirty="0">
                    <a:latin typeface="NikoshBAN" pitchFamily="2" charset="0"/>
                    <a:cs typeface="NikoshBAN" pitchFamily="2" charset="0"/>
                  </a:rPr>
                  <a:t>এবং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y </a:t>
                </a:r>
                <a:r>
                  <a:rPr lang="bn-BD" sz="3200" dirty="0">
                    <a:latin typeface="NikoshBAN" pitchFamily="2" charset="0"/>
                    <a:cs typeface="NikoshBAN" pitchFamily="2" charset="0"/>
                  </a:rPr>
                  <a:t>সীমা </a:t>
                </a:r>
              </a:p>
              <a:p>
                <a:r>
                  <a:rPr lang="bn-BD" sz="3200" dirty="0">
                    <a:latin typeface="NikoshBAN" pitchFamily="2" charset="0"/>
                    <a:cs typeface="NikoshBAN" pitchFamily="2" charset="0"/>
                  </a:rPr>
                  <a:t>নির্ণয় কর।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258270"/>
                <a:ext cx="8839200" cy="1569660"/>
              </a:xfrm>
              <a:prstGeom prst="rect">
                <a:avLst/>
              </a:prstGeom>
              <a:blipFill rotWithShape="1">
                <a:blip r:embed="rId3"/>
                <a:stretch>
                  <a:fillRect l="-1793" b="-12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985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7620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8600" y="1676400"/>
                <a:ext cx="8763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১।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𝑦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এবং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𝑦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𝑥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 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দ্বারা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আবদ্ধ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ক্ষেত্রটি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চিহ্নিত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কর।</m:t>
                    </m:r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676400"/>
                <a:ext cx="8763000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2157" t="-12264" b="-367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8600" y="3886200"/>
                <a:ext cx="662514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bn-BD" sz="3600" dirty="0">
                    <a:latin typeface="NikoshBAN" pitchFamily="2" charset="0"/>
                    <a:cs typeface="NikoshBAN" pitchFamily="2" charset="0"/>
                  </a:rPr>
                  <a:t>৩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।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25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বৃত্তটির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ক্ষেত্র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নির্ণয়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কর।</m:t>
                    </m:r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886200"/>
                <a:ext cx="6625147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2855" t="-12264" b="-358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28600" y="2514600"/>
                <a:ext cx="8618513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২।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𝑦</m:t>
                    </m:r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=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bn-BD" sz="3600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5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  </m:t>
                    </m:r>
                    <m:r>
                      <a:rPr lang="bn-BD" sz="3600" i="1">
                        <a:latin typeface="Cambria Math"/>
                        <a:cs typeface="NikoshBAN" pitchFamily="2" charset="0"/>
                      </a:rPr>
                      <m:t>এবং</m:t>
                    </m:r>
                    <m:r>
                      <a:rPr lang="bn-BD" sz="36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𝑦</m:t>
                    </m:r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𝑥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  </m:t>
                    </m:r>
                    <m:r>
                      <a:rPr lang="bn-BD" sz="3600" i="1">
                        <a:latin typeface="Cambria Math"/>
                        <a:cs typeface="NikoshBAN" pitchFamily="2" charset="0"/>
                      </a:rPr>
                      <m:t>দ্বারা</m:t>
                    </m:r>
                    <m:r>
                      <a:rPr lang="bn-BD" sz="36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i="1">
                        <a:latin typeface="Cambria Math"/>
                        <a:cs typeface="NikoshBAN" pitchFamily="2" charset="0"/>
                      </a:rPr>
                      <m:t>আবদ্ধ</m:t>
                    </m:r>
                    <m:r>
                      <a:rPr lang="bn-BD" sz="36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i="1">
                        <a:latin typeface="Cambria Math"/>
                        <a:cs typeface="NikoshBAN" pitchFamily="2" charset="0"/>
                      </a:rPr>
                      <m:t>ক্ষেত্রটির</m:t>
                    </m:r>
                  </m:oMath>
                </a14:m>
                <a:endParaRPr lang="bn-BD" sz="3600" b="0" i="1" dirty="0" smtClean="0">
                  <a:latin typeface="Cambria Math"/>
                  <a:cs typeface="NikoshBAN" pitchFamily="2" charset="0"/>
                </a:endParaRPr>
              </a:p>
              <a:p>
                <a:r>
                  <a:rPr lang="en-US" sz="3600" dirty="0" smtClean="0">
                    <a:cs typeface="NikoshBAN" pitchFamily="2" charset="0"/>
                  </a:rPr>
                  <a:t>     X</a:t>
                </a:r>
                <a:r>
                  <a:rPr lang="bn-BD" sz="3600" dirty="0" smtClean="0">
                    <a:cs typeface="NikoshBAN" pitchFamily="2" charset="0"/>
                  </a:rPr>
                  <a:t> এবং </a:t>
                </a:r>
                <a:r>
                  <a:rPr lang="en-US" sz="3600" dirty="0" smtClean="0">
                    <a:cs typeface="NikoshBAN" pitchFamily="2" charset="0"/>
                  </a:rPr>
                  <a:t>y </a:t>
                </a:r>
                <a:r>
                  <a:rPr lang="bn-BD" sz="3600" dirty="0" smtClean="0">
                    <a:cs typeface="NikoshBAN" pitchFamily="2" charset="0"/>
                  </a:rPr>
                  <a:t>সীমা নির্ধারণ</a:t>
                </a:r>
                <a14:m>
                  <m:oMath xmlns:m="http://schemas.openxmlformats.org/officeDocument/2006/math">
                    <m:r>
                      <a:rPr lang="bn-BD" sz="36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600" i="1">
                        <a:latin typeface="Cambria Math"/>
                        <a:cs typeface="NikoshBAN" pitchFamily="2" charset="0"/>
                      </a:rPr>
                      <m:t>কর।</m:t>
                    </m:r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514600"/>
                <a:ext cx="8618513" cy="1200329"/>
              </a:xfrm>
              <a:prstGeom prst="rect">
                <a:avLst/>
              </a:prstGeom>
              <a:blipFill rotWithShape="1">
                <a:blip r:embed="rId4"/>
                <a:stretch>
                  <a:fillRect l="-2194" t="-6633" b="-19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186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1582" y="4840069"/>
            <a:ext cx="19207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752600"/>
            <a:ext cx="242887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7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>
          <a:xfrm>
            <a:off x="381000" y="990600"/>
            <a:ext cx="1181100" cy="1371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rea_G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57600"/>
            <a:ext cx="3429000" cy="2228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rea_Ex1_G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76200"/>
            <a:ext cx="3429000" cy="229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Area_G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3200400"/>
            <a:ext cx="2762250" cy="2762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90600" y="990600"/>
            <a:ext cx="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90600" y="9906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90800" y="990600"/>
            <a:ext cx="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90600" y="23622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elay 22"/>
          <p:cNvSpPr/>
          <p:nvPr/>
        </p:nvSpPr>
        <p:spPr>
          <a:xfrm>
            <a:off x="971550" y="990600"/>
            <a:ext cx="628650" cy="1371600"/>
          </a:xfrm>
          <a:prstGeom prst="flowChartDelay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28600" y="25908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একটি চতুর্ভুজ ও একটি বৃত্ত দ্বারা আবদ্ধ ক্ষেত্র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4419600" y="25146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X=0 </a:t>
            </a:r>
            <a:r>
              <a:rPr lang="bn-BD" sz="2400" dirty="0" smtClean="0"/>
              <a:t>এবং </a:t>
            </a:r>
            <a:r>
              <a:rPr lang="en-US" sz="2400" dirty="0" smtClean="0"/>
              <a:t>x=1 </a:t>
            </a:r>
            <a:r>
              <a:rPr lang="bn-BD" sz="2400" dirty="0" smtClean="0"/>
              <a:t>সীমার মধ্যে দুটি বক্ররেখা দ্বারা আবদ্ধ ক্ষেত্র 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76200" y="598306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X=a </a:t>
            </a:r>
            <a:r>
              <a:rPr lang="bn-BD" sz="2400" dirty="0"/>
              <a:t>এবং </a:t>
            </a:r>
            <a:r>
              <a:rPr lang="en-US" sz="2400" dirty="0" smtClean="0"/>
              <a:t>x=b </a:t>
            </a:r>
            <a:r>
              <a:rPr lang="bn-BD" sz="2400" dirty="0"/>
              <a:t>সীমার মধ্যে দুটি বক্ররেখা দ্বারা আবদ্ধ ক্ষেত্র </a:t>
            </a:r>
            <a:endParaRPr lang="en-US" sz="2400" dirty="0"/>
          </a:p>
        </p:txBody>
      </p:sp>
      <p:sp>
        <p:nvSpPr>
          <p:cNvPr id="27" name="Rectangle 26"/>
          <p:cNvSpPr/>
          <p:nvPr/>
        </p:nvSpPr>
        <p:spPr>
          <a:xfrm>
            <a:off x="4419600" y="613546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Y=c </a:t>
            </a:r>
            <a:r>
              <a:rPr lang="bn-BD" sz="2400" dirty="0"/>
              <a:t>এবং </a:t>
            </a:r>
            <a:r>
              <a:rPr lang="en-US" sz="2400" dirty="0" smtClean="0"/>
              <a:t>y=d </a:t>
            </a:r>
            <a:r>
              <a:rPr lang="bn-BD" sz="2400" dirty="0"/>
              <a:t>সীমার মধ্যে দুটি বক্ররেখা দ্বারা আবদ্ধ ক্ষেত্র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793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768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বিষয়ঃগণিত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276600"/>
            <a:ext cx="693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শিক্ষক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মোহাম্মদ আতাউল্যাহ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প্রভাষক গণিত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সরকারি শহীদ সোহ্‌রাওয়ার্দী কলেজ,ঢাকা।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231" y="381000"/>
            <a:ext cx="8887369" cy="923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5400" b="1" cap="none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যোগজের ব্যবহার ক্লাশে সকলকে স্বাগতম</a:t>
            </a:r>
            <a:endParaRPr lang="en-US" sz="5400" b="1" cap="none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31787" y="1524000"/>
            <a:ext cx="31454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শ্রেণিঃএকাদশ বিজ্ঞান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4763931" y="2667000"/>
            <a:ext cx="39228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তারিখঃ ২৯/০৪/২০১৩ খ্রিঃ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401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4" grpId="0" animBg="1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806077"/>
            <a:ext cx="7924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ঘ) </a:t>
            </a: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নির্দিষ্ট ব্যবধিতে একাধিক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সরলরেখা/বক্ররেখা </a:t>
            </a: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দ্বারা আবদ্ধ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ক্ষেত্রের ক্ষেত্রফল নির্ণয় </a:t>
            </a: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করতে পারবে।</a:t>
            </a:r>
          </a:p>
          <a:p>
            <a:endParaRPr lang="bn-BD" sz="3600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39744" y="304800"/>
            <a:ext cx="26645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00B0F0">
                    <a:alpha val="5700"/>
                  </a:srgb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শিখন ফলঃ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00B0F0">
                  <a:alpha val="5700"/>
                </a:srgb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1295400"/>
            <a:ext cx="45304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এ পাঠ শেষে শিক্ষার্থীরা .........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2057400"/>
            <a:ext cx="6370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ক) যোগজের ব্যবহার সম্পর্কে বলতে পারবে।</a:t>
            </a:r>
          </a:p>
        </p:txBody>
      </p:sp>
      <p:sp>
        <p:nvSpPr>
          <p:cNvPr id="7" name="Rectangle 6"/>
          <p:cNvSpPr/>
          <p:nvPr/>
        </p:nvSpPr>
        <p:spPr>
          <a:xfrm>
            <a:off x="838200" y="2762071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খ) নির্দিষ্ট ব্যবধিতে একাধিক সরলরেখা/বক্ররেখা দ্বারা আবদ্ধ ক্ষেত্র চিহ্নিত করতে পারবে।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4057471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গ) নির্দিষ্ট ব্যবধিতে একাধিক সরলরেখা/বক্ররেখা দ্বারা আবদ্ধ ক্ষেত্রের সীমা নির্ধারণ করতে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val="3939908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just"/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এখন আমরা যোগজের সাহায্যে দুই ধরনের আবদ্ধ </a:t>
            </a: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ক্ষেত্রের ক্ষেত্রফল নির্ণয়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করব।</a:t>
            </a:r>
            <a:endParaRPr lang="bn-BD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85800" y="2209800"/>
            <a:ext cx="8382000" cy="4343400"/>
            <a:chOff x="685800" y="2209800"/>
            <a:chExt cx="8382000" cy="4343400"/>
          </a:xfrm>
        </p:grpSpPr>
        <p:sp>
          <p:nvSpPr>
            <p:cNvPr id="3" name="TextBox 2"/>
            <p:cNvSpPr txBox="1"/>
            <p:nvPr/>
          </p:nvSpPr>
          <p:spPr>
            <a:xfrm>
              <a:off x="685800" y="2209800"/>
              <a:ext cx="77724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solidFill>
                    <a:schemeClr val="bg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প্রথমতঃ [</a:t>
              </a:r>
              <a:r>
                <a:rPr lang="en-US" sz="3600" dirty="0" err="1" smtClean="0">
                  <a:solidFill>
                    <a:schemeClr val="bg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a,b</a:t>
              </a:r>
              <a:r>
                <a:rPr lang="en-US" sz="3600" dirty="0" smtClean="0">
                  <a:solidFill>
                    <a:schemeClr val="bg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] </a:t>
              </a:r>
              <a:r>
                <a:rPr lang="bn-BD" sz="3600" dirty="0" smtClean="0">
                  <a:solidFill>
                    <a:schemeClr val="bg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বদ্ধ ব্যবধিতে </a:t>
              </a:r>
              <a:r>
                <a:rPr lang="en-US" sz="3600" dirty="0" smtClean="0">
                  <a:solidFill>
                    <a:schemeClr val="bg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y=f(x) </a:t>
              </a:r>
              <a:r>
                <a:rPr lang="bn-BD" sz="3600" dirty="0" smtClean="0">
                  <a:solidFill>
                    <a:schemeClr val="bg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এবং </a:t>
              </a:r>
              <a:r>
                <a:rPr lang="en-US" sz="3600" dirty="0" smtClean="0">
                  <a:solidFill>
                    <a:schemeClr val="bg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y=g(x)</a:t>
              </a:r>
              <a:r>
                <a:rPr lang="bn-BD" sz="3600" dirty="0" smtClean="0">
                  <a:solidFill>
                    <a:schemeClr val="bg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3600" dirty="0">
                  <a:solidFill>
                    <a:schemeClr val="bg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বক্ররেখা দ্বারা আবদ্ধ ক্ষেত্রের ক্ষেত্রফল নির্ণয় করব।</a:t>
              </a:r>
            </a:p>
            <a:p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প্বার্শ চিত্রানুসারে, 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4" name="Picture 3" descr="Area_G1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657600"/>
              <a:ext cx="4267200" cy="2895600"/>
            </a:xfrm>
            <a:prstGeom prst="rect">
              <a:avLst/>
            </a:prstGeom>
            <a:noFill/>
            <a:ln>
              <a:noFill/>
            </a:ln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600" y="4035459"/>
                <a:ext cx="4572000" cy="2517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y=f(x) </a:t>
                </a:r>
                <a:r>
                  <a:rPr lang="bn-BD" sz="3600" dirty="0">
                    <a:latin typeface="NikoshBAN" pitchFamily="2" charset="0"/>
                    <a:cs typeface="NikoshBAN" pitchFamily="2" charset="0"/>
                  </a:rPr>
                  <a:t>এবং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y=g(x)</a:t>
                </a:r>
                <a:r>
                  <a:rPr lang="bn-BD" sz="3600" dirty="0">
                    <a:latin typeface="NikoshBAN" pitchFamily="2" charset="0"/>
                    <a:cs typeface="NikoshBAN" pitchFamily="2" charset="0"/>
                  </a:rPr>
                  <a:t> বক্ররেখা দ্বারা আবদ্ধ ক্ষেত্রের 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ক্ষেত্রফল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A=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sub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𝑏</m:t>
                        </m:r>
                      </m:sup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{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}</m:t>
                        </m:r>
                      </m:e>
                    </m:nary>
                  </m:oMath>
                </a14:m>
                <a:r>
                  <a:rPr lang="en-US" sz="3600" dirty="0" smtClean="0"/>
                  <a:t>dx</a:t>
                </a:r>
                <a:endParaRPr lang="en-US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035459"/>
                <a:ext cx="4572000" cy="2517741"/>
              </a:xfrm>
              <a:prstGeom prst="rect">
                <a:avLst/>
              </a:prstGeom>
              <a:blipFill rotWithShape="1">
                <a:blip r:embed="rId3"/>
                <a:stretch>
                  <a:fillRect l="-4133" t="-3632" r="-1067" b="-6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004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14400" y="762000"/>
                <a:ext cx="6934200" cy="1409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অর্থাৎ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A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naryPr>
                      <m:sub>
                        <m:r>
                          <m:rPr>
                            <m:brk/>
                          </m:r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sub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𝑏</m:t>
                        </m:r>
                      </m:sup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{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ঊর্ধব</m:t>
                            </m:r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ফাংশন</m:t>
                            </m:r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d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নিম্ন</m:t>
                            </m:r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ফাংশন</m:t>
                            </m:r>
                          </m:e>
                        </m:d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}</m:t>
                        </m:r>
                      </m:e>
                    </m:nary>
                  </m:oMath>
                </a14:m>
                <a:r>
                  <a:rPr lang="en-US" sz="3600" dirty="0" smtClean="0"/>
                  <a:t>dx</a:t>
                </a:r>
                <a:r>
                  <a:rPr lang="bn-BD" sz="3600" dirty="0" smtClean="0"/>
                  <a:t> </a:t>
                </a:r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762000"/>
                <a:ext cx="6934200" cy="1409745"/>
              </a:xfrm>
              <a:prstGeom prst="rect">
                <a:avLst/>
              </a:prstGeom>
              <a:blipFill rotWithShape="1">
                <a:blip r:embed="rId2"/>
                <a:stretch>
                  <a:fillRect l="-2636" t="-6494" r="-4218" b="-12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47800" y="2971800"/>
            <a:ext cx="7010400" cy="3352800"/>
            <a:chOff x="1447800" y="2971800"/>
            <a:chExt cx="7010400" cy="33528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447800" y="2971800"/>
                  <a:ext cx="6400800" cy="230832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BD" sz="3600" dirty="0" smtClean="0">
                      <a:latin typeface="NikoshBAN" pitchFamily="2" charset="0"/>
                      <a:cs typeface="NikoshBAN" pitchFamily="2" charset="0"/>
                    </a:rPr>
                    <a:t>ধরা যাক,  </a:t>
                  </a:r>
                  <a:r>
                    <a:rPr lang="en-US" sz="3600" dirty="0" smtClean="0">
                      <a:latin typeface="NikoshBAN" pitchFamily="2" charset="0"/>
                      <a:cs typeface="NikoshBAN" pitchFamily="2" charset="0"/>
                    </a:rPr>
                    <a:t>y=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𝑥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</m:oMath>
                  </a14:m>
                  <a:r>
                    <a:rPr lang="en-US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bn-BD" sz="3600" dirty="0">
                      <a:latin typeface="NikoshBAN" pitchFamily="2" charset="0"/>
                      <a:cs typeface="NikoshBAN" pitchFamily="2" charset="0"/>
                    </a:rPr>
                    <a:t>এবং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bn-BD" sz="3600" i="1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𝑦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𝑥</m:t>
                      </m:r>
                    </m:oMath>
                  </a14:m>
                  <a:r>
                    <a:rPr lang="bn-BD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bn-BD" sz="3600" dirty="0">
                      <a:latin typeface="NikoshBAN" pitchFamily="2" charset="0"/>
                      <a:cs typeface="NikoshBAN" pitchFamily="2" charset="0"/>
                    </a:rPr>
                    <a:t>বক্ররেখা দ্বারা আবদ্ধ ক্ষেত্রের </a:t>
                  </a:r>
                  <a:endParaRPr lang="en-US" sz="36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r>
                    <a:rPr lang="bn-BD" sz="3600" dirty="0" smtClean="0">
                      <a:latin typeface="NikoshBAN" pitchFamily="2" charset="0"/>
                      <a:cs typeface="NikoshBAN" pitchFamily="2" charset="0"/>
                    </a:rPr>
                    <a:t>ক্ষেত্রফল নির্ণয়</a:t>
                  </a:r>
                  <a:endParaRPr lang="en-US" sz="36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r>
                    <a:rPr lang="bn-BD" sz="3600" dirty="0" smtClean="0">
                      <a:latin typeface="NikoshBAN" pitchFamily="2" charset="0"/>
                      <a:cs typeface="NikoshBAN" pitchFamily="2" charset="0"/>
                    </a:rPr>
                    <a:t> করতে হবে।</a:t>
                  </a:r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7800" y="2971800"/>
                  <a:ext cx="6400800" cy="230832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2952" t="-3439" r="-1238" b="-89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5" name="Picture 4" descr="Area_Ex1_G1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4029075"/>
              <a:ext cx="3429000" cy="229552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66572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rea_Ex1_G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00075"/>
            <a:ext cx="3429000" cy="22955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609600" y="838200"/>
            <a:ext cx="411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উপরিউক্ত  বক্ররেখা দুটি সমাধান করে পাই </a:t>
            </a:r>
            <a:r>
              <a:rPr lang="en-US" sz="3600" dirty="0" smtClean="0"/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0 ,1</a:t>
            </a:r>
            <a:r>
              <a:rPr lang="en-US" sz="3600" dirty="0" smtClean="0"/>
              <a:t>  </a:t>
            </a:r>
            <a:r>
              <a:rPr lang="bn-BD" sz="3600" dirty="0" smtClean="0"/>
              <a:t> </a:t>
            </a:r>
          </a:p>
          <a:p>
            <a:r>
              <a:rPr lang="bn-BD" sz="3600" dirty="0" smtClean="0"/>
              <a:t>সুতরাং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09601" y="3191980"/>
                <a:ext cx="7696199" cy="8557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A=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sub>
                      <m: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𝑏</m:t>
                        </m:r>
                      </m:sup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{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উর্ধব</m:t>
                            </m:r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ফাংশন</m:t>
                            </m:r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d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নিম্ন</m:t>
                            </m:r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ফাংশন</m:t>
                            </m:r>
                          </m:e>
                        </m:d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}</m:t>
                        </m:r>
                      </m:e>
                    </m:nary>
                  </m:oMath>
                </a14:m>
                <a:r>
                  <a:rPr lang="en-US" sz="3600" dirty="0"/>
                  <a:t>dx</a:t>
                </a:r>
                <a:r>
                  <a:rPr lang="bn-BD" sz="3600" dirty="0"/>
                  <a:t> </a:t>
                </a:r>
                <a:endParaRPr lang="en-US" sz="36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1" y="3191980"/>
                <a:ext cx="7696199" cy="855747"/>
              </a:xfrm>
              <a:prstGeom prst="rect">
                <a:avLst/>
              </a:prstGeom>
              <a:blipFill rotWithShape="1">
                <a:blip r:embed="rId3"/>
                <a:stretch>
                  <a:fillRect l="-2375" b="-22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38200" y="4114800"/>
                <a:ext cx="4114800" cy="8401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bn-BD" sz="36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bn-BD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rad>
                      </m:e>
                    </m:nary>
                  </m:oMath>
                </a14:m>
                <a:r>
                  <a:rPr lang="en-US" sz="3600" dirty="0" smtClean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/>
                  <a:t>)dx </a:t>
                </a:r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114800"/>
                <a:ext cx="4114800" cy="840166"/>
              </a:xfrm>
              <a:prstGeom prst="rect">
                <a:avLst/>
              </a:prstGeom>
              <a:blipFill rotWithShape="1">
                <a:blip r:embed="rId4"/>
                <a:stretch>
                  <a:fillRect b="-188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685800" y="4953000"/>
            <a:ext cx="2971800" cy="1898533"/>
            <a:chOff x="685800" y="4953000"/>
            <a:chExt cx="2971800" cy="18985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685800" y="4953000"/>
                  <a:ext cx="2971800" cy="18985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b="0" i="1" smtClean="0">
                            <a:latin typeface="Cambria Math"/>
                          </a:rPr>
                          <m:t>=[</m:t>
                        </m:r>
                        <m:f>
                          <m:fPr>
                            <m:ctrlPr>
                              <a:rPr lang="en-US" sz="3600" i="1" dirty="0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6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3600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i="1">
                                        <a:latin typeface="Cambria Math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6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num>
                          <m:den>
                            <m:f>
                              <m:fPr>
                                <m:ctrlPr>
                                  <a:rPr lang="en-US" sz="3600" i="1" dirty="0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dirty="0" smtClean="0">
                                    <a:latin typeface="Cambria Math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sz="3600" b="0" i="1" dirty="0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den>
                        </m:f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36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3600" b="0" i="1" smtClean="0">
                            <a:latin typeface="Cambria Math"/>
                          </a:rPr>
                          <m:t>]</m:t>
                        </m:r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5800" y="4953000"/>
                  <a:ext cx="2971800" cy="189853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3200400" y="5105400"/>
              <a:ext cx="304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1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76600" y="5943600"/>
              <a:ext cx="304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0</a:t>
              </a:r>
              <a:endParaRPr lang="en-US" sz="3600" dirty="0"/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4648200" y="4534883"/>
            <a:ext cx="0" cy="194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611837" y="4613554"/>
                <a:ext cx="2541563" cy="1432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837" y="4613554"/>
                <a:ext cx="2541563" cy="143257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715000" y="5523316"/>
                <a:ext cx="713657" cy="8774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5523316"/>
                <a:ext cx="713657" cy="877484"/>
              </a:xfrm>
              <a:prstGeom prst="rect">
                <a:avLst/>
              </a:prstGeom>
              <a:blipFill rotWithShape="1">
                <a:blip r:embed="rId7"/>
                <a:stretch>
                  <a:fillRect l="-26496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192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533400" y="457200"/>
            <a:ext cx="8382000" cy="4560023"/>
            <a:chOff x="533400" y="457200"/>
            <a:chExt cx="8382000" cy="4560023"/>
          </a:xfrm>
        </p:grpSpPr>
        <p:grpSp>
          <p:nvGrpSpPr>
            <p:cNvPr id="8" name="Group 7"/>
            <p:cNvGrpSpPr/>
            <p:nvPr/>
          </p:nvGrpSpPr>
          <p:grpSpPr>
            <a:xfrm>
              <a:off x="533400" y="457200"/>
              <a:ext cx="8382000" cy="3981450"/>
              <a:chOff x="533400" y="457200"/>
              <a:chExt cx="8382000" cy="398145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533400" y="457200"/>
                <a:ext cx="830580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প্বার্শ </a:t>
                </a:r>
                <a:r>
                  <a:rPr lang="bn-BD" sz="3600" dirty="0">
                    <a:latin typeface="NikoshBAN" pitchFamily="2" charset="0"/>
                    <a:cs typeface="NikoshBAN" pitchFamily="2" charset="0"/>
                  </a:rPr>
                  <a:t>চিত্রানুসারে</a:t>
                </a:r>
                <a:endParaRPr lang="en-US" sz="3600" dirty="0"/>
              </a:p>
            </p:txBody>
          </p:sp>
          <p:pic>
            <p:nvPicPr>
              <p:cNvPr id="4" name="Picture 3" descr="Area_G2"/>
              <p:cNvPicPr/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53150" y="1676400"/>
                <a:ext cx="2762250" cy="27622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/>
                <p:cNvSpPr/>
                <p:nvPr/>
              </p:nvSpPr>
              <p:spPr>
                <a:xfrm>
                  <a:off x="609600" y="3053480"/>
                  <a:ext cx="6477000" cy="19637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3600" dirty="0" smtClean="0">
                      <a:latin typeface="NikoshBAN" pitchFamily="2" charset="0"/>
                      <a:cs typeface="NikoshBAN" pitchFamily="2" charset="0"/>
                    </a:rPr>
                    <a:t>x=f(y) </a:t>
                  </a:r>
                  <a:r>
                    <a:rPr lang="bn-BD" sz="3600" dirty="0">
                      <a:latin typeface="NikoshBAN" pitchFamily="2" charset="0"/>
                      <a:cs typeface="NikoshBAN" pitchFamily="2" charset="0"/>
                    </a:rPr>
                    <a:t>এবং </a:t>
                  </a:r>
                  <a:r>
                    <a:rPr lang="en-US" sz="3600" dirty="0" smtClean="0">
                      <a:latin typeface="NikoshBAN" pitchFamily="2" charset="0"/>
                      <a:cs typeface="NikoshBAN" pitchFamily="2" charset="0"/>
                    </a:rPr>
                    <a:t>x=g(y)</a:t>
                  </a:r>
                  <a:r>
                    <a:rPr lang="bn-BD" sz="3600" dirty="0" smtClean="0">
                      <a:latin typeface="NikoshBAN" pitchFamily="2" charset="0"/>
                      <a:cs typeface="NikoshBAN" pitchFamily="2" charset="0"/>
                    </a:rPr>
                    <a:t> বক্ররেখা</a:t>
                  </a:r>
                  <a:endParaRPr lang="en-US" sz="36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r>
                    <a:rPr lang="bn-BD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bn-BD" sz="3600" dirty="0">
                      <a:latin typeface="NikoshBAN" pitchFamily="2" charset="0"/>
                      <a:cs typeface="NikoshBAN" pitchFamily="2" charset="0"/>
                    </a:rPr>
                    <a:t>দ্বারা আবদ্ধ ক্ষেত্রের ক্ষেত্রফল </a:t>
                  </a:r>
                  <a:r>
                    <a:rPr lang="en-US" sz="3600" dirty="0">
                      <a:latin typeface="NikoshBAN" pitchFamily="2" charset="0"/>
                      <a:cs typeface="NikoshBAN" pitchFamily="2" charset="0"/>
                    </a:rPr>
                    <a:t>A=</a:t>
                  </a:r>
                  <a14:m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3600" i="1">
                              <a:latin typeface="Cambria Math"/>
                              <a:cs typeface="NikoshBAN" pitchFamily="2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𝑐</m:t>
                          </m:r>
                        </m:sub>
                        <m:sup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𝑑</m:t>
                          </m:r>
                        </m:sup>
                        <m:e>
                          <m:r>
                            <a:rPr lang="en-US" sz="3600" i="1">
                              <a:latin typeface="Cambria Math"/>
                              <a:cs typeface="NikoshBAN" pitchFamily="2" charset="0"/>
                            </a:rPr>
                            <m:t>{</m:t>
                          </m:r>
                          <m:r>
                            <a:rPr lang="en-US" sz="3600" i="1">
                              <a:latin typeface="Cambria Math"/>
                              <a:cs typeface="NikoshBAN" pitchFamily="2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600" i="1">
                                  <a:latin typeface="Cambria Math"/>
                                  <a:cs typeface="NikoshBAN" pitchFamily="2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/>
                                  <a:cs typeface="NikoshBAN" pitchFamily="2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3600" i="1">
                              <a:latin typeface="Cambria Math"/>
                              <a:cs typeface="NikoshBAN" pitchFamily="2" charset="0"/>
                            </a:rPr>
                            <m:t>−</m:t>
                          </m:r>
                          <m:r>
                            <a:rPr lang="en-US" sz="3600" i="1">
                              <a:latin typeface="Cambria Math"/>
                              <a:cs typeface="NikoshBAN" pitchFamily="2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sz="3600" i="1">
                                  <a:latin typeface="Cambria Math"/>
                                  <a:cs typeface="NikoshBAN" pitchFamily="2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/>
                                  <a:cs typeface="NikoshBAN" pitchFamily="2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3600" i="1">
                              <a:latin typeface="Cambria Math"/>
                              <a:cs typeface="NikoshBAN" pitchFamily="2" charset="0"/>
                            </a:rPr>
                            <m:t>}</m:t>
                          </m:r>
                        </m:e>
                      </m:nary>
                    </m:oMath>
                  </a14:m>
                  <a:r>
                    <a:rPr lang="en-US" sz="3600" dirty="0" smtClean="0"/>
                    <a:t>dy</a:t>
                  </a:r>
                  <a:endParaRPr lang="en-US" sz="3600" dirty="0"/>
                </a:p>
              </p:txBody>
            </p:sp>
          </mc:Choice>
          <mc:Fallback xmlns=""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3053480"/>
                  <a:ext cx="6477000" cy="196374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2822" t="-4658" b="-86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85799" y="5192561"/>
                <a:ext cx="7772401" cy="14097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অর্থাৎ </a:t>
                </a:r>
              </a:p>
              <a:p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A=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naryPr>
                      <m:sub>
                        <m:r>
                          <m:rPr>
                            <m:brk/>
                          </m:r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𝑐</m:t>
                        </m:r>
                      </m:sub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𝑑</m:t>
                        </m:r>
                      </m:sup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{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ডান</m:t>
                            </m:r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ফাংশন</m:t>
                            </m:r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d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বাম</m:t>
                            </m:r>
                            <m:r>
                              <a:rPr lang="bn-BD" sz="36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bn-BD" sz="3600" i="1">
                                <a:latin typeface="Cambria Math"/>
                                <a:cs typeface="NikoshBAN" pitchFamily="2" charset="0"/>
                              </a:rPr>
                              <m:t>ফাংশন</m:t>
                            </m:r>
                          </m:e>
                        </m:d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}</m:t>
                        </m:r>
                      </m:e>
                    </m:nary>
                  </m:oMath>
                </a14:m>
                <a:r>
                  <a:rPr lang="en-US" sz="3600" dirty="0" smtClean="0"/>
                  <a:t>dy</a:t>
                </a:r>
                <a:r>
                  <a:rPr lang="bn-BD" sz="3600" dirty="0" smtClean="0"/>
                  <a:t> </a:t>
                </a:r>
                <a:endParaRPr lang="en-US" sz="36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99" y="5192561"/>
                <a:ext cx="7772401" cy="1409745"/>
              </a:xfrm>
              <a:prstGeom prst="rect">
                <a:avLst/>
              </a:prstGeom>
              <a:blipFill rotWithShape="1">
                <a:blip r:embed="rId4"/>
                <a:stretch>
                  <a:fillRect l="-2351" t="-6494" b="-12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533400" y="381000"/>
            <a:ext cx="81534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দ্বিতীয়তঃ  [</a:t>
            </a:r>
            <a:r>
              <a:rPr lang="en-US" sz="3600" dirty="0" err="1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c,d</a:t>
            </a: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] </a:t>
            </a:r>
            <a:r>
              <a:rPr lang="bn-BD" sz="3600" dirty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বদ্ধ ব্যবধিতে </a:t>
            </a: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x=f(y) </a:t>
            </a:r>
            <a:r>
              <a:rPr lang="bn-BD" sz="3600" dirty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এবং </a:t>
            </a: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x=g(y)</a:t>
            </a:r>
            <a:r>
              <a:rPr lang="bn-BD" sz="3600" dirty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বক্ররেখা দ্বারা আবদ্ধ ক্ষেত্রের ক্ষেত্রফল নির্ণয় করব</a:t>
            </a:r>
            <a:endParaRPr 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28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81000" y="228600"/>
                <a:ext cx="8153400" cy="1478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ধরা যাক,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𝑥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𝑦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1</m:t>
                    </m:r>
                  </m:oMath>
                </a14:m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এবং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36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=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den>
                        </m:f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6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600" b="0" i="0" smtClean="0">
                        <a:latin typeface="Cambria Math"/>
                        <a:cs typeface="NikoshBAN" pitchFamily="2" charset="0"/>
                      </a:rPr>
                      <m:t>3</m:t>
                    </m:r>
                  </m:oMath>
                </a14:m>
                <a:r>
                  <a:rPr lang="bn-BD" sz="3600" dirty="0">
                    <a:latin typeface="NikoshBAN" pitchFamily="2" charset="0"/>
                    <a:cs typeface="NikoshBAN" pitchFamily="2" charset="0"/>
                  </a:rPr>
                  <a:t> বক্ররেখা দ্বারা আবদ্ধ ক্ষেত্রের 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ক্ষেত্রফল নির্ণয় করতে হবে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28600"/>
                <a:ext cx="8153400" cy="1478803"/>
              </a:xfrm>
              <a:prstGeom prst="rect">
                <a:avLst/>
              </a:prstGeom>
              <a:blipFill rotWithShape="1">
                <a:blip r:embed="rId2"/>
                <a:stretch>
                  <a:fillRect l="-2319" r="-2169" b="-111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81000" y="1905000"/>
                <a:ext cx="647700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উপরিউক্ত  বক্ররেখা দুটি সমাধান</a:t>
                </a:r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 করে পাই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𝑦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=−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, 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4</m:t>
                    </m:r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endParaRPr lang="bn-BD" sz="36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3600" dirty="0">
                    <a:latin typeface="NikoshBAN" pitchFamily="2" charset="0"/>
                    <a:cs typeface="NikoshBAN" pitchFamily="2" charset="0"/>
                  </a:rPr>
                  <a:t>সুতরাং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905000"/>
                <a:ext cx="6477000" cy="1754326"/>
              </a:xfrm>
              <a:prstGeom prst="rect">
                <a:avLst/>
              </a:prstGeom>
              <a:blipFill rotWithShape="1">
                <a:blip r:embed="rId3"/>
                <a:stretch>
                  <a:fillRect l="-2919" t="-5226" b="-12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6200" y="4167476"/>
                <a:ext cx="5960863" cy="10141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A=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naryPr>
                      <m:sub>
                        <m:r>
                          <m:rPr>
                            <m:brk/>
                          </m:rP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𝑐</m:t>
                        </m:r>
                      </m:sub>
                      <m: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𝑑</m:t>
                        </m:r>
                      </m:sup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{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eqArrPr>
                              <m:e>
                                <m: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  <m: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  <m:t>ডান</m:t>
                                </m:r>
                                <m: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  <m:t>ফাংশন</m:t>
                                </m:r>
                                <m: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eqArr>
                          </m:e>
                        </m:d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eqArrPr>
                              <m:e>
                                <m: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  <m:t>বাম</m:t>
                                </m:r>
                              </m:e>
                              <m:e>
                                <m: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  <m:r>
                                  <a:rPr lang="bn-BD" sz="3600" i="1">
                                    <a:latin typeface="Cambria Math"/>
                                    <a:cs typeface="NikoshBAN" pitchFamily="2" charset="0"/>
                                  </a:rPr>
                                  <m:t>ফাংশন</m:t>
                                </m:r>
                              </m:e>
                            </m:eqArr>
                          </m:e>
                        </m:d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}</m:t>
                        </m:r>
                      </m:e>
                    </m:nary>
                  </m:oMath>
                </a14:m>
                <a:r>
                  <a:rPr lang="en-US" sz="3600" dirty="0"/>
                  <a:t>dy</a:t>
                </a:r>
                <a:r>
                  <a:rPr lang="bn-BD" sz="3600" dirty="0"/>
                  <a:t> </a:t>
                </a:r>
                <a:endParaRPr lang="en-US" sz="36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4167476"/>
                <a:ext cx="5960863" cy="1014124"/>
              </a:xfrm>
              <a:prstGeom prst="rect">
                <a:avLst/>
              </a:prstGeom>
              <a:blipFill rotWithShape="1">
                <a:blip r:embed="rId4"/>
                <a:stretch>
                  <a:fillRect l="-3173" r="-2149" b="-84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Area_Ex6_G3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81200"/>
            <a:ext cx="2895600" cy="3505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199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643</Words>
  <Application>Microsoft Office PowerPoint</Application>
  <PresentationFormat>On-screen Show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ataul</dc:creator>
  <cp:lastModifiedBy>ataul</cp:lastModifiedBy>
  <cp:revision>48</cp:revision>
  <dcterms:created xsi:type="dcterms:W3CDTF">2013-04-26T16:28:46Z</dcterms:created>
  <dcterms:modified xsi:type="dcterms:W3CDTF">2013-05-15T14:54:50Z</dcterms:modified>
</cp:coreProperties>
</file>